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  <p:embeddedFontLst>
    <p:embeddedFont>
      <p:font typeface="JFSTQW+FranklinGothic-Book,Bold"/>
      <p:regular r:id="rId20"/>
    </p:embeddedFont>
    <p:embeddedFont>
      <p:font typeface="EMQLJO+FranklinGothic-Book"/>
      <p:regular r:id="rId21"/>
    </p:embeddedFont>
    <p:embeddedFont>
      <p:font typeface="FUQRGG+Wingdings-Regular"/>
      <p:regular r:id="rId22"/>
    </p:embeddedFont>
    <p:embeddedFont>
      <p:font typeface="WSTUAQ+CourierNewPS-BoldMT"/>
      <p:regular r:id="rId23"/>
    </p:embeddedFont>
    <p:embeddedFont>
      <p:font typeface="ESJJRU+CourierNewPSMT"/>
      <p:regular r:id="rId24"/>
    </p:embeddedFont>
    <p:embeddedFont>
      <p:font typeface="WKWTMI+FranklinGothic-BookItalic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font" Target="fonts/font1.fntdata" /><Relationship Id="rId21" Type="http://schemas.openxmlformats.org/officeDocument/2006/relationships/font" Target="fonts/font2.fntdata" /><Relationship Id="rId22" Type="http://schemas.openxmlformats.org/officeDocument/2006/relationships/font" Target="fonts/font3.fntdata" /><Relationship Id="rId23" Type="http://schemas.openxmlformats.org/officeDocument/2006/relationships/font" Target="fonts/font4.fntdata" /><Relationship Id="rId24" Type="http://schemas.openxmlformats.org/officeDocument/2006/relationships/font" Target="fonts/font5.fntdata" /><Relationship Id="rId25" Type="http://schemas.openxmlformats.org/officeDocument/2006/relationships/font" Target="fonts/font6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8078" y="5652037"/>
            <a:ext cx="2533159" cy="94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26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PT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Lippo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Cikarang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Tbk</a:t>
            </a:r>
          </a:p>
          <a:p>
            <a:pPr marL="0" marR="0">
              <a:lnSpc>
                <a:spcPts val="2267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Public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Expose</a:t>
            </a:r>
          </a:p>
          <a:p>
            <a:pPr marL="0" marR="0">
              <a:lnSpc>
                <a:spcPts val="2267"/>
              </a:lnSpc>
              <a:spcBef>
                <a:spcPts val="12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31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Mar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6532396" cy="569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Grand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Masterplan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Waterfront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Estates</a:t>
            </a:r>
          </a:p>
          <a:p>
            <a:pPr marL="0" marR="0">
              <a:lnSpc>
                <a:spcPts val="1587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Sampai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dengan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FY20,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LPCK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telah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sukses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meluncurkan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3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dari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6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cluster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Masterplan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1821" y="6533063"/>
            <a:ext cx="420513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1912054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Konsep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Proyek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4400" y="3603482"/>
            <a:ext cx="883929" cy="153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5877"/>
                </a:solidFill>
                <a:latin typeface="ESJJRU+CourierNewPSMT"/>
                <a:cs typeface="ESJJRU+CourierNewPSMT"/>
              </a:rPr>
              <a:t>Ground</a:t>
            </a:r>
            <a:r>
              <a:rPr dirty="0" sz="800">
                <a:solidFill>
                  <a:srgbClr val="325877"/>
                </a:solidFill>
                <a:latin typeface="ESJJRU+CourierNewPSMT"/>
                <a:cs typeface="ESJJRU+CourierNewPSMT"/>
              </a:rPr>
              <a:t> </a:t>
            </a:r>
            <a:r>
              <a:rPr dirty="0" sz="800">
                <a:solidFill>
                  <a:srgbClr val="325877"/>
                </a:solidFill>
                <a:latin typeface="ESJJRU+CourierNewPSMT"/>
                <a:cs typeface="ESJJRU+CourierNewPSMT"/>
              </a:rPr>
              <a:t>Floor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48448" y="3603482"/>
            <a:ext cx="883929" cy="1531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6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325877"/>
                </a:solidFill>
                <a:latin typeface="ESJJRU+CourierNewPSMT"/>
                <a:cs typeface="ESJJRU+CourierNewPSMT"/>
              </a:rPr>
              <a:t>Second</a:t>
            </a:r>
            <a:r>
              <a:rPr dirty="0" sz="800">
                <a:solidFill>
                  <a:srgbClr val="325877"/>
                </a:solidFill>
                <a:latin typeface="ESJJRU+CourierNewPSMT"/>
                <a:cs typeface="ESJJRU+CourierNewPSMT"/>
              </a:rPr>
              <a:t> </a:t>
            </a:r>
            <a:r>
              <a:rPr dirty="0" sz="800">
                <a:solidFill>
                  <a:srgbClr val="325877"/>
                </a:solidFill>
                <a:latin typeface="ESJJRU+CourierNewPSMT"/>
                <a:cs typeface="ESJJRU+CourierNewPSMT"/>
              </a:rPr>
              <a:t>Floor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594" y="4243188"/>
            <a:ext cx="2210163" cy="204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EMQLJO+FranklinGothic-Book"/>
                <a:cs typeface="EMQLJO+FranklinGothic-Book"/>
              </a:rPr>
              <a:t>-</a:t>
            </a:r>
            <a:r>
              <a:rPr dirty="0" sz="1150" spc="671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Ruangan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besar: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konsep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terbuka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9263" y="4479592"/>
            <a:ext cx="2428228" cy="204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EMQLJO+FranklinGothic-Book"/>
                <a:cs typeface="EMQLJO+FranklinGothic-Book"/>
              </a:rPr>
              <a:t>-</a:t>
            </a:r>
            <a:r>
              <a:rPr dirty="0" sz="1150" spc="671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Kaca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yang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besar: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mengharmonisasi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7215" y="4603613"/>
            <a:ext cx="2191320" cy="197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indoor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dan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outdoor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agar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membuat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3753" y="4721814"/>
            <a:ext cx="1720481" cy="435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rumah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tampak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lebih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besar</a:t>
            </a:r>
          </a:p>
          <a:p>
            <a:pPr marL="181459" marR="0">
              <a:lnSpc>
                <a:spcPts val="1312"/>
              </a:lnSpc>
              <a:spcBef>
                <a:spcPts val="509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EMQLJO+FranklinGothic-Book"/>
                <a:cs typeface="EMQLJO+FranklinGothic-Book"/>
              </a:rPr>
              <a:t>-</a:t>
            </a:r>
            <a:r>
              <a:rPr dirty="0" sz="1150" spc="671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Ventilasi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silang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9263" y="5188800"/>
            <a:ext cx="2425831" cy="204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ffffff"/>
                </a:solidFill>
                <a:latin typeface="EMQLJO+FranklinGothic-Book"/>
                <a:cs typeface="EMQLJO+FranklinGothic-Book"/>
              </a:rPr>
              <a:t>-</a:t>
            </a:r>
            <a:r>
              <a:rPr dirty="0" sz="1150" spc="671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Pemandangan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ganda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(Double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View)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6584" y="5312821"/>
            <a:ext cx="2132638" cy="197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pada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Ruang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Tamu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&amp;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Kamar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Tidur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75678" y="5431023"/>
            <a:ext cx="1395937" cy="197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Utama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–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High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100">
                <a:solidFill>
                  <a:srgbClr val="ffffff"/>
                </a:solidFill>
                <a:latin typeface="EMQLJO+FranklinGothic-Book"/>
                <a:cs typeface="EMQLJO+FranklinGothic-Book"/>
              </a:rPr>
              <a:t>Ceiling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31821" y="6533063"/>
            <a:ext cx="420513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4800509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Produk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Akhir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Waterfront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Main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Gallery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1821" y="6533063"/>
            <a:ext cx="420513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4922873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Dampak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Covid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pada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Kinerja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Perusahaan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129045"/>
            <a:ext cx="8230548" cy="1397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ESJJRU+CourierNewPSMT"/>
                <a:cs typeface="ESJJRU+CourierNewPSMT"/>
              </a:rPr>
              <a:t>o</a:t>
            </a:r>
            <a:r>
              <a:rPr dirty="0" sz="1550" spc="390">
                <a:solidFill>
                  <a:srgbClr val="000000"/>
                </a:solidFill>
                <a:latin typeface="ESJJRU+CourierNewPSMT"/>
                <a:cs typeface="ESJJRU+CourierNewPSMT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Pra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penjualan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perusahaan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terus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menunjukkan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pertumbuhan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sehat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YoY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didukung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oleh</a:t>
            </a:r>
          </a:p>
          <a:p>
            <a:pPr marL="28575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membaiknya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optimisme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pemain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pasar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terhadap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pertumbuhan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ekonomi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Indonesia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di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tahun-tahun</a:t>
            </a:r>
          </a:p>
          <a:p>
            <a:pPr marL="285750" marR="0">
              <a:lnSpc>
                <a:spcPts val="17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mendatang.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Meski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beberapa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skema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PPKM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mengagalkan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rencana</a:t>
            </a:r>
            <a:r>
              <a:rPr dirty="0" sz="1500" spc="-33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WKWTMI+FranklinGothic-BookItalic"/>
                <a:cs typeface="WKWTMI+FranklinGothic-BookItalic"/>
              </a:rPr>
              <a:t>grand</a:t>
            </a:r>
            <a:r>
              <a:rPr dirty="0" sz="1500">
                <a:solidFill>
                  <a:srgbClr val="000000"/>
                </a:solidFill>
                <a:latin typeface="WKWTMI+FranklinGothic-BookItalic"/>
                <a:cs typeface="WKWTMI+FranklinGothic-BookItalic"/>
              </a:rPr>
              <a:t> </a:t>
            </a:r>
            <a:r>
              <a:rPr dirty="0" sz="1500">
                <a:solidFill>
                  <a:srgbClr val="000000"/>
                </a:solidFill>
                <a:latin typeface="WKWTMI+FranklinGothic-BookItalic"/>
                <a:cs typeface="WKWTMI+FranklinGothic-BookItalic"/>
              </a:rPr>
              <a:t>launching</a:t>
            </a:r>
            <a:r>
              <a:rPr dirty="0" sz="1500" spc="23">
                <a:solidFill>
                  <a:srgbClr val="000000"/>
                </a:solidFill>
                <a:latin typeface="WKWTMI+FranklinGothic-BookItalic"/>
                <a:cs typeface="WKWTMI+FranklinGothic-BookItalic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untuk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cluster</a:t>
            </a:r>
          </a:p>
          <a:p>
            <a:pPr marL="285750" marR="0">
              <a:lnSpc>
                <a:spcPts val="17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baru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Waterfront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Estates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menghasilkan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pra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Waterfront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turun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23%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YoY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pada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FY21,</a:t>
            </a:r>
          </a:p>
          <a:p>
            <a:pPr marL="285750" marR="0">
              <a:lnSpc>
                <a:spcPts val="17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dari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segment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lainnya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secara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keseluruhan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berhasil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naik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97%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YoY,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membawa</a:t>
            </a:r>
          </a:p>
          <a:p>
            <a:pPr marL="285750" marR="0">
              <a:lnSpc>
                <a:spcPts val="17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agregat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pra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FY21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ke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angka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Rp1.23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triliun,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atau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naik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21%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YoY.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729245"/>
            <a:ext cx="8051318" cy="939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ESJJRU+CourierNewPSMT"/>
                <a:cs typeface="ESJJRU+CourierNewPSMT"/>
              </a:rPr>
              <a:t>o</a:t>
            </a:r>
            <a:r>
              <a:rPr dirty="0" sz="1550" spc="390">
                <a:solidFill>
                  <a:srgbClr val="000000"/>
                </a:solidFill>
                <a:latin typeface="ESJJRU+CourierNewPSMT"/>
                <a:cs typeface="ESJJRU+CourierNewPSMT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Dengan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terus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memperhatikan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tidakan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pencegahan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penularan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virus,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konstruksi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pembangunan</a:t>
            </a:r>
          </a:p>
          <a:p>
            <a:pPr marL="28575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terus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berlangsung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sesuai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rencana.</a:t>
            </a:r>
            <a:r>
              <a:rPr dirty="0" sz="1500" spc="25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Sampai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dengan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Des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2021,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93%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unit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dua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cluster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pertama</a:t>
            </a:r>
          </a:p>
          <a:p>
            <a:pPr marL="285750" marR="0">
              <a:lnSpc>
                <a:spcPts val="17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Waterfront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yaitu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Silvercreek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Riverside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sudah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dilakukan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serah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terima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sedangkan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cluster</a:t>
            </a:r>
          </a:p>
          <a:p>
            <a:pPr marL="285750" marR="0">
              <a:lnSpc>
                <a:spcPts val="17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Travertine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diprediksi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dapat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selesai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tepat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waktu.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872245"/>
            <a:ext cx="8184635" cy="939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ESJJRU+CourierNewPSMT"/>
                <a:cs typeface="ESJJRU+CourierNewPSMT"/>
              </a:rPr>
              <a:t>o</a:t>
            </a:r>
            <a:r>
              <a:rPr dirty="0" sz="1550" spc="390">
                <a:solidFill>
                  <a:srgbClr val="000000"/>
                </a:solidFill>
                <a:latin typeface="ESJJRU+CourierNewPSMT"/>
                <a:cs typeface="ESJJRU+CourierNewPSMT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Strategi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Perusahaan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untuk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fokus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menawarkan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produk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yang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diminati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pasar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terbukti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efektif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dalam</a:t>
            </a:r>
          </a:p>
          <a:p>
            <a:pPr marL="28575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memperkuat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posisi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keuangan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Perusahaan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di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tengah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pandemic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Covid.</a:t>
            </a:r>
            <a:r>
              <a:rPr dirty="0" sz="1500" spc="34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Pada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tahun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2021,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posisi</a:t>
            </a:r>
          </a:p>
          <a:p>
            <a:pPr marL="285750" marR="0">
              <a:lnSpc>
                <a:spcPts val="17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keuangan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Perusahaan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berhasil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berubah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haluan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menjadi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untung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Rp140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miliar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dari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yang</a:t>
            </a:r>
          </a:p>
          <a:p>
            <a:pPr marL="285750" marR="0">
              <a:lnSpc>
                <a:spcPts val="17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sebelumnya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rugi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Rp3.6</a:t>
            </a:r>
            <a:r>
              <a:rPr dirty="0" sz="1500" spc="15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triliun.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1821" y="6533063"/>
            <a:ext cx="420513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5135059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Fokus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strategis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and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Guidance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tahun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130" y="1276355"/>
            <a:ext cx="8165339" cy="287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SJJRU+CourierNewPSMT"/>
                <a:cs typeface="ESJJRU+CourierNewPSMT"/>
              </a:rPr>
              <a:t>o</a:t>
            </a:r>
            <a:r>
              <a:rPr dirty="0" sz="1650" spc="270">
                <a:solidFill>
                  <a:srgbClr val="000000"/>
                </a:solidFill>
                <a:latin typeface="ESJJRU+CourierNewPSMT"/>
                <a:cs typeface="ESJJRU+CourierNewPSMT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Jaga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momentum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pra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dengan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meluncurkan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cluster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baru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rumah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tapak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terjangkau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6880" y="1520194"/>
            <a:ext cx="2011273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Waterfront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Estates.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130" y="2007875"/>
            <a:ext cx="6262674" cy="287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SJJRU+CourierNewPSMT"/>
                <a:cs typeface="ESJJRU+CourierNewPSMT"/>
              </a:rPr>
              <a:t>o</a:t>
            </a:r>
            <a:r>
              <a:rPr dirty="0" sz="1650" spc="270">
                <a:solidFill>
                  <a:srgbClr val="000000"/>
                </a:solidFill>
                <a:latin typeface="ESJJRU+CourierNewPSMT"/>
                <a:cs typeface="ESJJRU+CourierNewPSMT"/>
              </a:rPr>
              <a:t> 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Keunggulan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operasional,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memperbaiki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tata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kelola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dan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600">
                <a:solidFill>
                  <a:srgbClr val="000000"/>
                </a:solidFill>
                <a:latin typeface="JFSTQW+FranklinGothic-Book,Bold"/>
                <a:cs typeface="JFSTQW+FranklinGothic-Book,Bold"/>
              </a:rPr>
              <a:t>transparansi.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1130" y="2495555"/>
            <a:ext cx="7926270" cy="287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SJJRU+CourierNewPSMT"/>
                <a:cs typeface="ESJJRU+CourierNewPSMT"/>
              </a:rPr>
              <a:t>o</a:t>
            </a:r>
            <a:r>
              <a:rPr dirty="0" sz="1650" spc="270">
                <a:solidFill>
                  <a:srgbClr val="000000"/>
                </a:solidFill>
                <a:latin typeface="ESJJRU+CourierNewPSMT"/>
                <a:cs typeface="ESJJRU+CourierNewPSMT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Tingkatkan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produk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komersial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untuk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mendukung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perumahan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tapak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6880" y="2739395"/>
            <a:ext cx="3089250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terjangkauu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Waterfront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Estates.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1130" y="3227075"/>
            <a:ext cx="6477058" cy="287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SJJRU+CourierNewPSMT"/>
                <a:cs typeface="ESJJRU+CourierNewPSMT"/>
              </a:rPr>
              <a:t>o</a:t>
            </a:r>
            <a:r>
              <a:rPr dirty="0" sz="1650" spc="270">
                <a:solidFill>
                  <a:srgbClr val="000000"/>
                </a:solidFill>
                <a:latin typeface="ESJJRU+CourierNewPSMT"/>
                <a:cs typeface="ESJJRU+CourierNewPSMT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Terus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mengembangkan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menjalankan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strategi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segmentasi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industry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1130" y="3714755"/>
            <a:ext cx="7979840" cy="287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SJJRU+CourierNewPSMT"/>
                <a:cs typeface="ESJJRU+CourierNewPSMT"/>
              </a:rPr>
              <a:t>o</a:t>
            </a:r>
            <a:r>
              <a:rPr dirty="0" sz="1650" spc="270">
                <a:solidFill>
                  <a:srgbClr val="000000"/>
                </a:solidFill>
                <a:latin typeface="ESJJRU+CourierNewPSMT"/>
                <a:cs typeface="ESJJRU+CourierNewPSMT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Meluncurkan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produk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komersial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baru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untuk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menciptakan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basis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ekonomi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baru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agar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dapat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6880" y="3958594"/>
            <a:ext cx="3057753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menumbuhkan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jumlah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penduduk.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1130" y="4446274"/>
            <a:ext cx="8101404" cy="287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SJJRU+CourierNewPSMT"/>
                <a:cs typeface="ESJJRU+CourierNewPSMT"/>
              </a:rPr>
              <a:t>o</a:t>
            </a:r>
            <a:r>
              <a:rPr dirty="0" sz="1650" spc="270">
                <a:solidFill>
                  <a:srgbClr val="000000"/>
                </a:solidFill>
                <a:latin typeface="ESJJRU+CourierNewPSMT"/>
                <a:cs typeface="ESJJRU+CourierNewPSMT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Mencapai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target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pra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sebesar</a:t>
            </a:r>
            <a:r>
              <a:rPr dirty="0" sz="1600" spc="23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Rp1,4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triliun,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yang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mana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sekitar</a:t>
            </a:r>
            <a:r>
              <a:rPr dirty="0" sz="1600" spc="-15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60%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berasal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dari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6880" y="4690114"/>
            <a:ext cx="2202484" cy="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rumah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600">
                <a:solidFill>
                  <a:srgbClr val="000000"/>
                </a:solidFill>
                <a:latin typeface="EMQLJO+FranklinGothic-Book"/>
                <a:cs typeface="EMQLJO+FranklinGothic-Book"/>
              </a:rPr>
              <a:t>tapak.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631821" y="6533063"/>
            <a:ext cx="420513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4253272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Reviu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Industri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Properti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tahun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80446" y="929279"/>
            <a:ext cx="4477524" cy="42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Pada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Dec21,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nilai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bunga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pinjaman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KPR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ada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pada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level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8,2%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(-</a:t>
            </a:r>
          </a:p>
          <a:p>
            <a:pPr marL="0" marR="0">
              <a:lnSpc>
                <a:spcPts val="14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35bps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yoy),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yang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juga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merupakan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titik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all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time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low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sejak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1Q17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9515" y="960057"/>
            <a:ext cx="4054701" cy="42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properti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hunian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pasar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primer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menunjukkan</a:t>
            </a:r>
          </a:p>
          <a:p>
            <a:pPr marL="0" marR="0">
              <a:lnSpc>
                <a:spcPts val="14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recoveri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setelah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mencapai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titik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terendah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7464" y="1496129"/>
            <a:ext cx="349969" cy="836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  <a:p>
            <a:pPr marL="0" marR="0">
              <a:lnSpc>
                <a:spcPts val="900"/>
              </a:lnSpc>
              <a:spcBef>
                <a:spcPts val="89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900"/>
              </a:lnSpc>
              <a:spcBef>
                <a:spcPts val="89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53975" marR="0">
              <a:lnSpc>
                <a:spcPts val="900"/>
              </a:lnSpc>
              <a:spcBef>
                <a:spcPts val="89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64508" y="1491756"/>
            <a:ext cx="412979" cy="192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14.00</a:t>
            </a:r>
          </a:p>
          <a:p>
            <a:pPr marL="0" marR="0">
              <a:lnSpc>
                <a:spcPts val="900"/>
              </a:lnSpc>
              <a:spcBef>
                <a:spcPts val="1092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12.00</a:t>
            </a:r>
          </a:p>
          <a:p>
            <a:pPr marL="0" marR="0">
              <a:lnSpc>
                <a:spcPts val="900"/>
              </a:lnSpc>
              <a:spcBef>
                <a:spcPts val="1092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10.00</a:t>
            </a:r>
          </a:p>
          <a:p>
            <a:pPr marL="53975" marR="0">
              <a:lnSpc>
                <a:spcPts val="900"/>
              </a:lnSpc>
              <a:spcBef>
                <a:spcPts val="1092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8.00</a:t>
            </a:r>
          </a:p>
          <a:p>
            <a:pPr marL="53975" marR="0">
              <a:lnSpc>
                <a:spcPts val="900"/>
              </a:lnSpc>
              <a:spcBef>
                <a:spcPts val="1092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6.00</a:t>
            </a:r>
          </a:p>
          <a:p>
            <a:pPr marL="53975" marR="0">
              <a:lnSpc>
                <a:spcPts val="900"/>
              </a:lnSpc>
              <a:spcBef>
                <a:spcPts val="1092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4.00</a:t>
            </a:r>
          </a:p>
          <a:p>
            <a:pPr marL="53975" marR="0">
              <a:lnSpc>
                <a:spcPts val="900"/>
              </a:lnSpc>
              <a:spcBef>
                <a:spcPts val="1092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2.00</a:t>
            </a:r>
          </a:p>
          <a:p>
            <a:pPr marL="219075" marR="0">
              <a:lnSpc>
                <a:spcPts val="900"/>
              </a:lnSpc>
              <a:spcBef>
                <a:spcPts val="1092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61771" y="1491756"/>
            <a:ext cx="439592" cy="1215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20.0%</a:t>
            </a:r>
          </a:p>
          <a:p>
            <a:pPr marL="3175" marR="0">
              <a:lnSpc>
                <a:spcPts val="900"/>
              </a:lnSpc>
              <a:spcBef>
                <a:spcPts val="49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18.0%</a:t>
            </a:r>
          </a:p>
          <a:p>
            <a:pPr marL="3175" marR="0">
              <a:lnSpc>
                <a:spcPts val="900"/>
              </a:lnSpc>
              <a:spcBef>
                <a:spcPts val="49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16.0%</a:t>
            </a:r>
          </a:p>
          <a:p>
            <a:pPr marL="3175" marR="0">
              <a:lnSpc>
                <a:spcPts val="900"/>
              </a:lnSpc>
              <a:spcBef>
                <a:spcPts val="49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14.0%</a:t>
            </a:r>
          </a:p>
          <a:p>
            <a:pPr marL="3175" marR="0">
              <a:lnSpc>
                <a:spcPts val="900"/>
              </a:lnSpc>
              <a:spcBef>
                <a:spcPts val="49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12.0%</a:t>
            </a:r>
          </a:p>
          <a:p>
            <a:pPr marL="3175" marR="0">
              <a:lnSpc>
                <a:spcPts val="900"/>
              </a:lnSpc>
              <a:spcBef>
                <a:spcPts val="49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10.0%</a:t>
            </a:r>
          </a:p>
          <a:p>
            <a:pPr marL="0" marR="0">
              <a:lnSpc>
                <a:spcPts val="900"/>
              </a:lnSpc>
              <a:spcBef>
                <a:spcPts val="49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8.0%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4127" y="2407719"/>
            <a:ext cx="384962" cy="106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-10%</a:t>
            </a:r>
          </a:p>
          <a:p>
            <a:pPr marL="0" marR="0">
              <a:lnSpc>
                <a:spcPts val="900"/>
              </a:lnSpc>
              <a:spcBef>
                <a:spcPts val="89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-20%</a:t>
            </a:r>
          </a:p>
          <a:p>
            <a:pPr marL="0" marR="0">
              <a:lnSpc>
                <a:spcPts val="900"/>
              </a:lnSpc>
              <a:spcBef>
                <a:spcPts val="89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-30%</a:t>
            </a:r>
          </a:p>
          <a:p>
            <a:pPr marL="0" marR="0">
              <a:lnSpc>
                <a:spcPts val="900"/>
              </a:lnSpc>
              <a:spcBef>
                <a:spcPts val="89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-40%</a:t>
            </a:r>
          </a:p>
          <a:p>
            <a:pPr marL="0" marR="0">
              <a:lnSpc>
                <a:spcPts val="900"/>
              </a:lnSpc>
              <a:spcBef>
                <a:spcPts val="89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-50%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61771" y="2731959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6.0%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61771" y="2909132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4.0%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61771" y="3086303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2.0%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61771" y="3263475"/>
            <a:ext cx="37882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0.0%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95722" y="3573588"/>
            <a:ext cx="1910482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Pertumbuhan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penjualan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properti,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YoY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95722" y="3773029"/>
            <a:ext cx="214356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Rata-rata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pertumbuhan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penjualan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properti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08993" y="3763855"/>
            <a:ext cx="1573183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Rata-rata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suku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bunga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KPR,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YoY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96899" y="3763855"/>
            <a:ext cx="159427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Pertumbuhan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pinjaman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KPR,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7442" y="4006925"/>
            <a:ext cx="790655" cy="218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Remarks: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7442" y="4191605"/>
            <a:ext cx="8532818" cy="1938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-</a:t>
            </a:r>
            <a:r>
              <a:rPr dirty="0" sz="1300" spc="7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Pandemi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Covid19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yang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sudah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berlangsung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selama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hampir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2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tahun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sampai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dengan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Des21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terus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menggerus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harga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pasar</a:t>
            </a:r>
          </a:p>
          <a:p>
            <a:pPr marL="171450" marR="0">
              <a:lnSpc>
                <a:spcPts val="1417"/>
              </a:lnSpc>
              <a:spcBef>
                <a:spcPts val="71"/>
              </a:spcBef>
              <a:spcAft>
                <a:spcPts val="0"/>
              </a:spcAft>
            </a:pP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sekunder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properti,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yang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secara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tidak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langsung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berdampak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negatif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pada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pasar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primer.</a:t>
            </a:r>
            <a:r>
              <a:rPr dirty="0" sz="1250" spc="18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Pada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4Q21,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penjualan</a:t>
            </a:r>
          </a:p>
          <a:p>
            <a:pPr marL="171450" marR="0">
              <a:lnSpc>
                <a:spcPts val="14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properti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di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pasar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primer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-11.6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yoy,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setelah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menunjukkan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penurunan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20.6%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yoy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pada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4Q20.</a:t>
            </a:r>
          </a:p>
          <a:p>
            <a:pPr marL="0" marR="0">
              <a:lnSpc>
                <a:spcPts val="14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-</a:t>
            </a:r>
            <a:r>
              <a:rPr dirty="0" sz="1300" spc="7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BI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7-DRRR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mencapai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titik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terendahnya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angka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3.50%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pada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Des21.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Suku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bunga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KPR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turun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lebih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sekitar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35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bps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YTD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ke</a:t>
            </a:r>
          </a:p>
          <a:p>
            <a:pPr marL="171450" marR="0">
              <a:lnSpc>
                <a:spcPts val="1417"/>
              </a:lnSpc>
              <a:spcBef>
                <a:spcPts val="71"/>
              </a:spcBef>
              <a:spcAft>
                <a:spcPts val="0"/>
              </a:spcAft>
            </a:pP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level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8,4%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sehingga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mendukung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kenaikkan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jumlah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peminjam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KPR.</a:t>
            </a:r>
          </a:p>
          <a:p>
            <a:pPr marL="0" marR="0">
              <a:lnSpc>
                <a:spcPts val="14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-</a:t>
            </a:r>
            <a:r>
              <a:rPr dirty="0" sz="1300" spc="7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Pada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Des21,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permintaan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KPR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mengalami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pertumbuhan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paling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cepat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di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9.8%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yoy</a:t>
            </a:r>
            <a:r>
              <a:rPr dirty="0" sz="1250" spc="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sejak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awal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pandemic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pada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1Q20,</a:t>
            </a:r>
          </a:p>
          <a:p>
            <a:pPr marL="171450" marR="0">
              <a:lnSpc>
                <a:spcPts val="1417"/>
              </a:lnSpc>
              <a:spcBef>
                <a:spcPts val="71"/>
              </a:spcBef>
              <a:spcAft>
                <a:spcPts val="0"/>
              </a:spcAft>
            </a:pP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didukung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oleh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support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pemerintah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melalui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diskon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PPN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sebesar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90-100%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sepanjang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tahun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2021.</a:t>
            </a:r>
          </a:p>
          <a:p>
            <a:pPr marL="0" marR="0">
              <a:lnSpc>
                <a:spcPts val="14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-</a:t>
            </a:r>
            <a:r>
              <a:rPr dirty="0" sz="1300" spc="7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Antara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2015-19,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residential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property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price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index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(RPPI)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tumbuh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rata-rata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sebesar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3%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tahun,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upah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tenaga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kerja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tumbuh</a:t>
            </a:r>
          </a:p>
          <a:p>
            <a:pPr marL="171450" marR="0">
              <a:lnSpc>
                <a:spcPts val="1417"/>
              </a:lnSpc>
              <a:spcBef>
                <a:spcPts val="71"/>
              </a:spcBef>
              <a:spcAft>
                <a:spcPts val="0"/>
              </a:spcAft>
            </a:pP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3-4%,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sementara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inflasi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tubuh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rata-rata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sebesar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4%.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Dengan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tidak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banyak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peningkatan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data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EMQLJO+FranklinGothic-Book"/>
                <a:cs typeface="EMQLJO+FranklinGothic-Book"/>
              </a:rPr>
              <a:t>beli,</a:t>
            </a:r>
            <a:r>
              <a:rPr dirty="0" sz="1250" spc="88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permintaan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pasar</a:t>
            </a:r>
          </a:p>
          <a:p>
            <a:pPr marL="171450" marR="0">
              <a:lnSpc>
                <a:spcPts val="141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cenderung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ke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properti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hunian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dengan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harga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lebih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25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rendah.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818244" y="6533063"/>
            <a:ext cx="286456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7660995" cy="690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Outlook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Industri: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harga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menarik,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suku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bunga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rendah,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inflasi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dan</a:t>
            </a:r>
          </a:p>
          <a:p>
            <a:pPr marL="0" marR="0">
              <a:lnSpc>
                <a:spcPts val="249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peraturan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baru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dapat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terus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mendorong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permintaan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properti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80630" y="1061572"/>
            <a:ext cx="3338581" cy="225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Suku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bunga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mencapai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titik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terendah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tahun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ini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9698" y="1093510"/>
            <a:ext cx="3930214" cy="42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PMA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dalam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negeri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Indonesia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terus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bertumbuh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sejak</a:t>
            </a:r>
          </a:p>
          <a:p>
            <a:pPr marL="0" marR="0">
              <a:lnSpc>
                <a:spcPts val="14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2015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15174" y="1415256"/>
            <a:ext cx="315031" cy="19463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9.0</a:t>
            </a:r>
          </a:p>
          <a:p>
            <a:pPr marL="0" marR="0">
              <a:lnSpc>
                <a:spcPts val="1020"/>
              </a:lnSpc>
              <a:spcBef>
                <a:spcPts val="5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8.0</a:t>
            </a:r>
          </a:p>
          <a:p>
            <a:pPr marL="0" marR="0">
              <a:lnSpc>
                <a:spcPts val="102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7.0</a:t>
            </a:r>
          </a:p>
          <a:p>
            <a:pPr marL="0" marR="0">
              <a:lnSpc>
                <a:spcPts val="1020"/>
              </a:lnSpc>
              <a:spcBef>
                <a:spcPts val="5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6.0</a:t>
            </a:r>
          </a:p>
          <a:p>
            <a:pPr marL="0" marR="0">
              <a:lnSpc>
                <a:spcPts val="102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5.0</a:t>
            </a:r>
          </a:p>
          <a:p>
            <a:pPr marL="0" marR="0">
              <a:lnSpc>
                <a:spcPts val="1020"/>
              </a:lnSpc>
              <a:spcBef>
                <a:spcPts val="5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4.0</a:t>
            </a:r>
          </a:p>
          <a:p>
            <a:pPr marL="0" marR="0">
              <a:lnSpc>
                <a:spcPts val="1020"/>
              </a:lnSpc>
              <a:spcBef>
                <a:spcPts val="5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3.0</a:t>
            </a:r>
          </a:p>
          <a:p>
            <a:pPr marL="0" marR="0">
              <a:lnSpc>
                <a:spcPts val="102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2.0</a:t>
            </a:r>
          </a:p>
          <a:p>
            <a:pPr marL="0" marR="0">
              <a:lnSpc>
                <a:spcPts val="1020"/>
              </a:lnSpc>
              <a:spcBef>
                <a:spcPts val="5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1.0</a:t>
            </a:r>
          </a:p>
          <a:p>
            <a:pPr marL="0" marR="0">
              <a:lnSpc>
                <a:spcPts val="1020"/>
              </a:lnSpc>
              <a:spcBef>
                <a:spcPts val="53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0.0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7485" y="1576745"/>
            <a:ext cx="354670" cy="12629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130</a:t>
            </a:r>
          </a:p>
          <a:p>
            <a:pPr marL="0" marR="0">
              <a:lnSpc>
                <a:spcPts val="1020"/>
              </a:lnSpc>
              <a:spcBef>
                <a:spcPts val="11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120</a:t>
            </a:r>
          </a:p>
          <a:p>
            <a:pPr marL="0" marR="0">
              <a:lnSpc>
                <a:spcPts val="1020"/>
              </a:lnSpc>
              <a:spcBef>
                <a:spcPts val="113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110</a:t>
            </a:r>
          </a:p>
          <a:p>
            <a:pPr marL="0" marR="0">
              <a:lnSpc>
                <a:spcPts val="1020"/>
              </a:lnSpc>
              <a:spcBef>
                <a:spcPts val="11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100</a:t>
            </a:r>
          </a:p>
          <a:p>
            <a:pPr marL="68262" marR="0">
              <a:lnSpc>
                <a:spcPts val="1020"/>
              </a:lnSpc>
              <a:spcBef>
                <a:spcPts val="113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90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5747" y="2945776"/>
            <a:ext cx="28645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80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5747" y="3219581"/>
            <a:ext cx="28645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70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6875" y="3803348"/>
            <a:ext cx="4118680" cy="225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Permintaan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pasar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cenderung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ke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arah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properti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terjangkau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52285" y="3803349"/>
            <a:ext cx="3568884" cy="225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PMA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dalam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negeri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Indonesia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stabil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sejak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2015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87028" y="4111750"/>
            <a:ext cx="28645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32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1650" y="4132737"/>
            <a:ext cx="354670" cy="1544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250</a:t>
            </a:r>
          </a:p>
          <a:p>
            <a:pPr marL="0" marR="0">
              <a:lnSpc>
                <a:spcPts val="1020"/>
              </a:lnSpc>
              <a:spcBef>
                <a:spcPts val="1689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200</a:t>
            </a:r>
          </a:p>
          <a:p>
            <a:pPr marL="0" marR="0">
              <a:lnSpc>
                <a:spcPts val="1020"/>
              </a:lnSpc>
              <a:spcBef>
                <a:spcPts val="1689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150</a:t>
            </a:r>
          </a:p>
          <a:p>
            <a:pPr marL="0" marR="0">
              <a:lnSpc>
                <a:spcPts val="1020"/>
              </a:lnSpc>
              <a:spcBef>
                <a:spcPts val="1739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100</a:t>
            </a:r>
          </a:p>
          <a:p>
            <a:pPr marL="68262" marR="0">
              <a:lnSpc>
                <a:spcPts val="1020"/>
              </a:lnSpc>
              <a:spcBef>
                <a:spcPts val="1689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50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36066" y="4132737"/>
            <a:ext cx="368777" cy="1123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18%</a:t>
            </a:r>
          </a:p>
          <a:p>
            <a:pPr marL="0" marR="0">
              <a:lnSpc>
                <a:spcPts val="1020"/>
              </a:lnSpc>
              <a:spcBef>
                <a:spcPts val="4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16%</a:t>
            </a:r>
          </a:p>
          <a:p>
            <a:pPr marL="0" marR="0">
              <a:lnSpc>
                <a:spcPts val="1020"/>
              </a:lnSpc>
              <a:spcBef>
                <a:spcPts val="4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14%</a:t>
            </a:r>
          </a:p>
          <a:p>
            <a:pPr marL="0" marR="0">
              <a:lnSpc>
                <a:spcPts val="1020"/>
              </a:lnSpc>
              <a:spcBef>
                <a:spcPts val="4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12%</a:t>
            </a:r>
          </a:p>
          <a:p>
            <a:pPr marL="0" marR="0">
              <a:lnSpc>
                <a:spcPts val="1020"/>
              </a:lnSpc>
              <a:spcBef>
                <a:spcPts val="4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10%</a:t>
            </a:r>
          </a:p>
          <a:p>
            <a:pPr marL="1587" marR="0">
              <a:lnSpc>
                <a:spcPts val="1020"/>
              </a:lnSpc>
              <a:spcBef>
                <a:spcPts val="4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8%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31660" y="4139243"/>
            <a:ext cx="287690" cy="1277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35</a:t>
            </a:r>
          </a:p>
          <a:p>
            <a:pPr marL="0" marR="0">
              <a:lnSpc>
                <a:spcPts val="1020"/>
              </a:lnSpc>
              <a:spcBef>
                <a:spcPts val="4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30</a:t>
            </a:r>
          </a:p>
          <a:p>
            <a:pPr marL="0" marR="0">
              <a:lnSpc>
                <a:spcPts val="1020"/>
              </a:lnSpc>
              <a:spcBef>
                <a:spcPts val="43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25</a:t>
            </a:r>
          </a:p>
          <a:p>
            <a:pPr marL="0" marR="0">
              <a:lnSpc>
                <a:spcPts val="1020"/>
              </a:lnSpc>
              <a:spcBef>
                <a:spcPts val="4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</a:t>
            </a:r>
          </a:p>
          <a:p>
            <a:pPr marL="0" marR="0">
              <a:lnSpc>
                <a:spcPts val="1020"/>
              </a:lnSpc>
              <a:spcBef>
                <a:spcPts val="43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15</a:t>
            </a:r>
          </a:p>
          <a:p>
            <a:pPr marL="0" marR="0">
              <a:lnSpc>
                <a:spcPts val="1020"/>
              </a:lnSpc>
              <a:spcBef>
                <a:spcPts val="4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10</a:t>
            </a:r>
          </a:p>
          <a:p>
            <a:pPr marL="68262" marR="0">
              <a:lnSpc>
                <a:spcPts val="1020"/>
              </a:lnSpc>
              <a:spcBef>
                <a:spcPts val="48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83373" y="4233564"/>
            <a:ext cx="464380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16.9%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15258" y="4407585"/>
            <a:ext cx="44952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24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50143" y="4592481"/>
            <a:ext cx="28645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143487" y="4703419"/>
            <a:ext cx="449522" cy="173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16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71717" y="4814357"/>
            <a:ext cx="44952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13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199947" y="4851336"/>
            <a:ext cx="44952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12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728177" y="4851336"/>
            <a:ext cx="44952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12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256406" y="4851336"/>
            <a:ext cx="44952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12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27430" y="5252796"/>
            <a:ext cx="39735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6.3%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137654" y="5279983"/>
            <a:ext cx="301749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6%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13725" y="5370865"/>
            <a:ext cx="39735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5.0%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98665" y="5412536"/>
            <a:ext cx="39735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4.6%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799922" y="5433518"/>
            <a:ext cx="219428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137654" y="5471191"/>
            <a:ext cx="301749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4%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941135" y="5517310"/>
            <a:ext cx="39735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3.5%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212370" y="5571581"/>
            <a:ext cx="39735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2.9%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669900" y="5627319"/>
            <a:ext cx="39735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2.4%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856195" y="5681339"/>
            <a:ext cx="39735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1.8%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483605" y="5684351"/>
            <a:ext cx="39735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1.8%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137654" y="5662399"/>
            <a:ext cx="301749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54840" y="5717204"/>
            <a:ext cx="668490" cy="180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1.4%</a:t>
            </a:r>
            <a:r>
              <a:rPr dirty="0" sz="900" spc="-17">
                <a:solidFill>
                  <a:srgbClr val="40404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1.3%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56275" y="5853607"/>
            <a:ext cx="180975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-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137654" y="5853607"/>
            <a:ext cx="301749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0%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96428" y="5985007"/>
            <a:ext cx="3374178" cy="1532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7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2010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2011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2012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2013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2014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2015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2016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2017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2018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2019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2020</a:t>
            </a:r>
            <a:r>
              <a:rPr dirty="0" sz="800" spc="61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8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168204" y="6155915"/>
            <a:ext cx="51243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Current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719954" y="6155915"/>
            <a:ext cx="82138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Post</a:t>
            </a: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Omnibus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953417" y="6221907"/>
            <a:ext cx="37882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RPPI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550698" y="6221907"/>
            <a:ext cx="733048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RPPI</a:t>
            </a: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growth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818244" y="6533063"/>
            <a:ext cx="286456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7933725" cy="569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penjualan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2021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mencapai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Rp1,23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triliun</a:t>
            </a:r>
          </a:p>
          <a:p>
            <a:pPr marL="0" marR="0">
              <a:lnSpc>
                <a:spcPts val="1587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Tumbuh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sebesar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21%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YoY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didukung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oleh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peningkatan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permintaan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properti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komersial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dan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tanah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400">
                <a:solidFill>
                  <a:srgbClr val="01336e"/>
                </a:solidFill>
                <a:latin typeface="EMQLJO+FranklinGothic-Book"/>
                <a:cs typeface="EMQLJO+FranklinGothic-Book"/>
              </a:rPr>
              <a:t>industri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8619" y="1151591"/>
            <a:ext cx="629105" cy="49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Rp</a:t>
            </a: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miliar</a:t>
            </a:r>
          </a:p>
          <a:p>
            <a:pPr marL="27200" marR="0">
              <a:lnSpc>
                <a:spcPts val="1247"/>
              </a:lnSpc>
              <a:spcBef>
                <a:spcPts val="1294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1,400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38879" y="1753328"/>
            <a:ext cx="482054" cy="897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1,230</a:t>
            </a:r>
          </a:p>
          <a:p>
            <a:pPr marL="7041" marR="0">
              <a:lnSpc>
                <a:spcPts val="1247"/>
              </a:lnSpc>
              <a:spcBef>
                <a:spcPts val="4434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402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9759" y="1897346"/>
            <a:ext cx="467295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+21%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5819" y="1993482"/>
            <a:ext cx="517525" cy="3435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1,200</a:t>
            </a:r>
          </a:p>
          <a:p>
            <a:pPr marL="0" marR="0">
              <a:lnSpc>
                <a:spcPts val="1247"/>
              </a:lnSpc>
              <a:spcBef>
                <a:spcPts val="30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1,000</a:t>
            </a:r>
          </a:p>
          <a:p>
            <a:pPr marL="119062" marR="0">
              <a:lnSpc>
                <a:spcPts val="1247"/>
              </a:lnSpc>
              <a:spcBef>
                <a:spcPts val="300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800</a:t>
            </a:r>
          </a:p>
          <a:p>
            <a:pPr marL="119062" marR="0">
              <a:lnSpc>
                <a:spcPts val="1247"/>
              </a:lnSpc>
              <a:spcBef>
                <a:spcPts val="30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600</a:t>
            </a:r>
          </a:p>
          <a:p>
            <a:pPr marL="119062" marR="0">
              <a:lnSpc>
                <a:spcPts val="1247"/>
              </a:lnSpc>
              <a:spcBef>
                <a:spcPts val="300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400</a:t>
            </a:r>
          </a:p>
          <a:p>
            <a:pPr marL="119062" marR="0">
              <a:lnSpc>
                <a:spcPts val="1247"/>
              </a:lnSpc>
              <a:spcBef>
                <a:spcPts val="30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200</a:t>
            </a:r>
          </a:p>
          <a:p>
            <a:pPr marL="330200" marR="0">
              <a:lnSpc>
                <a:spcPts val="1247"/>
              </a:lnSpc>
              <a:spcBef>
                <a:spcPts val="30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43732" y="2329400"/>
            <a:ext cx="482054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1,015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43723" y="2884954"/>
            <a:ext cx="398171" cy="605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291</a:t>
            </a:r>
          </a:p>
          <a:p>
            <a:pPr marL="38100" marR="0">
              <a:lnSpc>
                <a:spcPts val="1247"/>
              </a:lnSpc>
              <a:spcBef>
                <a:spcPts val="2024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45920" y="3306622"/>
            <a:ext cx="398171" cy="11820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230</a:t>
            </a:r>
          </a:p>
          <a:p>
            <a:pPr marL="0" marR="0">
              <a:lnSpc>
                <a:spcPts val="1247"/>
              </a:lnSpc>
              <a:spcBef>
                <a:spcPts val="6562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500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67112" y="3896326"/>
            <a:ext cx="392819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+2%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44525" y="3919567"/>
            <a:ext cx="350093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-1%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28343" y="4057616"/>
            <a:ext cx="446542" cy="617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822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381</a:t>
            </a:r>
          </a:p>
          <a:p>
            <a:pPr marL="0" marR="0">
              <a:lnSpc>
                <a:spcPts val="1247"/>
              </a:lnSpc>
              <a:spcBef>
                <a:spcPts val="2228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203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34934" y="4057616"/>
            <a:ext cx="398171" cy="470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79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384</a:t>
            </a:r>
          </a:p>
          <a:p>
            <a:pPr marL="0" marR="0">
              <a:lnSpc>
                <a:spcPts val="1247"/>
              </a:lnSpc>
              <a:spcBef>
                <a:spcPts val="1074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101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67562" y="4057616"/>
            <a:ext cx="375828" cy="426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381</a:t>
            </a:r>
          </a:p>
          <a:p>
            <a:pPr marL="7669" marR="0">
              <a:lnSpc>
                <a:spcPts val="1247"/>
              </a:lnSpc>
              <a:spcBef>
                <a:spcPts val="725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61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64246" y="4129625"/>
            <a:ext cx="408253" cy="394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533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374</a:t>
            </a:r>
          </a:p>
          <a:p>
            <a:pPr marL="0" marR="0">
              <a:lnSpc>
                <a:spcPts val="1247"/>
              </a:lnSpc>
              <a:spcBef>
                <a:spcPts val="473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78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3723" y="4180512"/>
            <a:ext cx="398171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645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79300" y="4417661"/>
            <a:ext cx="467295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+44%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59869" y="4489670"/>
            <a:ext cx="375828" cy="3470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245</a:t>
            </a:r>
          </a:p>
          <a:p>
            <a:pPr marL="10968" marR="0">
              <a:lnSpc>
                <a:spcPts val="1247"/>
              </a:lnSpc>
              <a:spcBef>
                <a:spcPts val="51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52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137132" y="4567989"/>
            <a:ext cx="398171" cy="5810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147</a:t>
            </a:r>
          </a:p>
          <a:p>
            <a:pPr marL="0" marR="0">
              <a:lnSpc>
                <a:spcPts val="1247"/>
              </a:lnSpc>
              <a:spcBef>
                <a:spcPts val="1831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138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31543" y="4561679"/>
            <a:ext cx="613691" cy="470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135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+156%</a:t>
            </a:r>
          </a:p>
          <a:p>
            <a:pPr marL="0" marR="0">
              <a:lnSpc>
                <a:spcPts val="1133"/>
              </a:lnSpc>
              <a:spcBef>
                <a:spcPts val="1184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87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766237" y="4561679"/>
            <a:ext cx="375828" cy="3803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223</a:t>
            </a:r>
          </a:p>
          <a:p>
            <a:pPr marL="13389" marR="0">
              <a:lnSpc>
                <a:spcPts val="1247"/>
              </a:lnSpc>
              <a:spcBef>
                <a:spcPts val="363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86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68640" y="4705697"/>
            <a:ext cx="398344" cy="385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624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170</a:t>
            </a:r>
          </a:p>
          <a:p>
            <a:pPr marL="0" marR="0">
              <a:lnSpc>
                <a:spcPts val="1247"/>
              </a:lnSpc>
              <a:spcBef>
                <a:spcPts val="351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89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26146" y="4806468"/>
            <a:ext cx="398171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267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966443" y="4824362"/>
            <a:ext cx="316247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53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334934" y="4833340"/>
            <a:ext cx="398171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271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532737" y="4987954"/>
            <a:ext cx="398171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146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77428" y="5028887"/>
            <a:ext cx="316247" cy="295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23</a:t>
            </a:r>
          </a:p>
          <a:p>
            <a:pPr marL="0" marR="0">
              <a:lnSpc>
                <a:spcPts val="7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50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741526" y="5012954"/>
            <a:ext cx="398171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113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28343" y="5036039"/>
            <a:ext cx="398171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104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68640" y="5109854"/>
            <a:ext cx="316247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57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384020" y="5099798"/>
            <a:ext cx="316247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98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581823" y="5141781"/>
            <a:ext cx="316247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4040"/>
                </a:solidFill>
                <a:latin typeface="EMQLJO+FranklinGothic-Book"/>
                <a:cs typeface="EMQLJO+FranklinGothic-Book"/>
              </a:rPr>
              <a:t>67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81696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883893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686090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488287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90485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092681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894879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697076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499274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301471" y="5398828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565344" y="5649018"/>
            <a:ext cx="32245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1Q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169739" y="5649018"/>
            <a:ext cx="32245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2Q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774133" y="5649018"/>
            <a:ext cx="32245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3Q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378527" y="5649018"/>
            <a:ext cx="32245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4Q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998797" y="5649018"/>
            <a:ext cx="294623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FY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99156" y="5772287"/>
            <a:ext cx="480162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(200)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083663" y="6046607"/>
            <a:ext cx="812291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Residential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966694" y="6046607"/>
            <a:ext cx="781391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Waterfront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819563" y="6046607"/>
            <a:ext cx="855197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Commercial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747044" y="6046607"/>
            <a:ext cx="705811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Industrial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818244" y="6533063"/>
            <a:ext cx="286456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8167822" cy="102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Kawasan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strategis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untuk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pertumbuhan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–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terletak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diantara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2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kota</a:t>
            </a:r>
          </a:p>
          <a:p>
            <a:pPr marL="0" marR="0">
              <a:lnSpc>
                <a:spcPts val="249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terbesar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Indonesia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(Jakarta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&amp;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Bandung);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Penduduk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paling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banyak</a:t>
            </a:r>
          </a:p>
          <a:p>
            <a:pPr marL="0" marR="0">
              <a:lnSpc>
                <a:spcPts val="2494"/>
              </a:lnSpc>
              <a:spcBef>
                <a:spcPts val="195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berasal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dari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Jawa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Barat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591" y="1513025"/>
            <a:ext cx="4503371" cy="11686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DITENGAH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PERUSAHAAN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FORTUNE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500</a:t>
            </a:r>
          </a:p>
          <a:p>
            <a:pPr marL="0" marR="0">
              <a:lnSpc>
                <a:spcPts val="172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FUQRGG+Wingdings-Regular"/>
                <a:cs typeface="FUQRGG+Wingdings-Regular"/>
              </a:rPr>
              <a:t>§</a:t>
            </a:r>
            <a:r>
              <a:rPr dirty="0" sz="1550" spc="11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4.000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PERUSAHAAN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NASIONAL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&amp;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MULTINASIONAL</a:t>
            </a:r>
          </a:p>
          <a:p>
            <a:pPr marL="0" marR="0">
              <a:lnSpc>
                <a:spcPts val="172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FUQRGG+Wingdings-Regular"/>
                <a:cs typeface="FUQRGG+Wingdings-Regular"/>
              </a:rPr>
              <a:t>§</a:t>
            </a:r>
            <a:r>
              <a:rPr dirty="0" sz="1550" spc="11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1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JUTA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PRODUKSI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MOBIL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/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TAHUN</a:t>
            </a:r>
          </a:p>
          <a:p>
            <a:pPr marL="0" marR="0">
              <a:lnSpc>
                <a:spcPts val="172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FUQRGG+Wingdings-Regular"/>
                <a:cs typeface="FUQRGG+Wingdings-Regular"/>
              </a:rPr>
              <a:t>§</a:t>
            </a:r>
            <a:r>
              <a:rPr dirty="0" sz="1550" spc="11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10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JUTA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PRODUKSI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MOTOR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/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TAHUN</a:t>
            </a:r>
          </a:p>
          <a:p>
            <a:pPr marL="0" marR="0">
              <a:lnSpc>
                <a:spcPts val="172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550">
                <a:solidFill>
                  <a:srgbClr val="ffffff"/>
                </a:solidFill>
                <a:latin typeface="FUQRGG+Wingdings-Regular"/>
                <a:cs typeface="FUQRGG+Wingdings-Regular"/>
              </a:rPr>
              <a:t>§</a:t>
            </a:r>
            <a:r>
              <a:rPr dirty="0" sz="1550" spc="115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12.000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500">
                <a:solidFill>
                  <a:srgbClr val="ffffff"/>
                </a:solidFill>
                <a:latin typeface="EMQLJO+FranklinGothic-Book"/>
                <a:cs typeface="EMQLJO+FranklinGothic-Book"/>
              </a:rPr>
              <a:t>EXPAT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18244" y="6533063"/>
            <a:ext cx="286456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0908" y="383071"/>
            <a:ext cx="8260088" cy="673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Pembangunan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Infrastruktur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yang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sedang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berlangsung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dapat</a:t>
            </a:r>
          </a:p>
          <a:p>
            <a:pPr marL="0" marR="0">
              <a:lnSpc>
                <a:spcPts val="2494"/>
              </a:lnSpc>
              <a:spcBef>
                <a:spcPts val="13"/>
              </a:spcBef>
              <a:spcAft>
                <a:spcPts val="0"/>
              </a:spcAft>
            </a:pP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meningkatkan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aksesibilitas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ke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Kawasan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Industri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di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masa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02060"/>
                </a:solidFill>
                <a:latin typeface="JFSTQW+FranklinGothic-Book,Bold"/>
                <a:cs typeface="JFSTQW+FranklinGothic-Book,Bold"/>
              </a:rPr>
              <a:t>mendatang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9818" y="1162017"/>
            <a:ext cx="2278932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BANDARA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INTERNASIONAL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KERTAJATI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6882" y="1160662"/>
            <a:ext cx="1358980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PELABUHAN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PATIBAN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2766" y="1897100"/>
            <a:ext cx="1956816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biaya: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Rp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25,4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triliun,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32891" y="1913993"/>
            <a:ext cx="1956816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biaya: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Rp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40,0</a:t>
            </a:r>
            <a:r>
              <a:rPr dirty="0" sz="1100" spc="15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triliun,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72766" y="2064740"/>
            <a:ext cx="2645927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penyelesaian: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Sudah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operasional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32891" y="2081633"/>
            <a:ext cx="2782197" cy="364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penyelesaian: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Berkala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mulai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Dec20</a:t>
            </a:r>
          </a:p>
          <a:p>
            <a:pPr marL="0" marR="0">
              <a:lnSpc>
                <a:spcPts val="124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sampai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dengan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akhir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2021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26493" y="2896230"/>
            <a:ext cx="2145468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TOL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TINGGI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(JAKARTA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–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CIKAMPEK</a:t>
            </a:r>
            <a:r>
              <a:rPr dirty="0" sz="10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64282" y="2896230"/>
            <a:ext cx="2323932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KERETA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CEPAT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(JAKARTA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–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BANDUNG)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86369" y="3710242"/>
            <a:ext cx="1956816" cy="364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biaya: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Rp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65,0</a:t>
            </a:r>
            <a:r>
              <a:rPr dirty="0" sz="1100" spc="15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triliun,</a:t>
            </a:r>
          </a:p>
          <a:p>
            <a:pPr marL="0" marR="0">
              <a:lnSpc>
                <a:spcPts val="124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penyelesaian: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2022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11081" y="3757218"/>
            <a:ext cx="2645927" cy="364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biaya: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Rp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16,0</a:t>
            </a:r>
            <a:r>
              <a:rPr dirty="0" sz="1100" spc="15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triliun,</a:t>
            </a:r>
          </a:p>
          <a:p>
            <a:pPr marL="0" marR="0">
              <a:lnSpc>
                <a:spcPts val="124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penyelesaian: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Sudah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operasional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14468" y="4638724"/>
            <a:ext cx="2595432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LIGHT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RAIL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(LRT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CAWANG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–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BEKASI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TIMUR)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71713" y="4638545"/>
            <a:ext cx="3229283" cy="18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APM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(MONORAIL)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SAMBUNGAN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PROPERTI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05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INDUSTRIAL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104160" y="5394048"/>
            <a:ext cx="1991741" cy="364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biaya</a:t>
            </a:r>
            <a:r>
              <a:rPr dirty="0" sz="1100" spc="27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: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Rp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21,0</a:t>
            </a:r>
            <a:r>
              <a:rPr dirty="0" sz="1100" spc="15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triliun.</a:t>
            </a:r>
          </a:p>
          <a:p>
            <a:pPr marL="0" marR="0">
              <a:lnSpc>
                <a:spcPts val="124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penyelesaian: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N/A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11502" y="5427997"/>
            <a:ext cx="1874265" cy="364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biaya: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Rp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3,2</a:t>
            </a:r>
            <a:r>
              <a:rPr dirty="0" sz="1100" spc="1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4546a"/>
                </a:solidFill>
                <a:latin typeface="JFSTQW+FranklinGothic-Book,Bold"/>
                <a:cs typeface="JFSTQW+FranklinGothic-Book,Bold"/>
              </a:rPr>
              <a:t>triliun,</a:t>
            </a:r>
          </a:p>
          <a:p>
            <a:pPr marL="0" marR="0">
              <a:lnSpc>
                <a:spcPts val="124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Estimasi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penyelesaian: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100">
                <a:solidFill>
                  <a:srgbClr val="40a242"/>
                </a:solidFill>
                <a:latin typeface="JFSTQW+FranklinGothic-Book,Bold"/>
                <a:cs typeface="JFSTQW+FranklinGothic-Book,Bold"/>
              </a:rPr>
              <a:t>2021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18244" y="6533063"/>
            <a:ext cx="286456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8552062" cy="102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Antara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2014-2018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harga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tanah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industrial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per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m2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tumbuh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sebesar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11%</a:t>
            </a:r>
          </a:p>
          <a:p>
            <a:pPr marL="0" marR="0">
              <a:lnSpc>
                <a:spcPts val="249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CAGR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didukung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oleh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pengembangan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signifikan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pada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infrastruktur.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Ini</a:t>
            </a:r>
          </a:p>
          <a:p>
            <a:pPr marL="0" marR="0">
              <a:lnSpc>
                <a:spcPts val="2494"/>
              </a:lnSpc>
              <a:spcBef>
                <a:spcPts val="195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belum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memperhitungkan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upside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dari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operasionalisasi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pelabuhan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810" y="1327162"/>
            <a:ext cx="5497321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Patimban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yang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mulai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berjalan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akhir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tahun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ini.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5378" y="1723281"/>
            <a:ext cx="533629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Rp</a:t>
            </a: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juta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679" y="2001692"/>
            <a:ext cx="352425" cy="38548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9.0</a:t>
            </a:r>
          </a:p>
          <a:p>
            <a:pPr marL="0" marR="0">
              <a:lnSpc>
                <a:spcPts val="1247"/>
              </a:lnSpc>
              <a:spcBef>
                <a:spcPts val="19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8.0</a:t>
            </a:r>
          </a:p>
          <a:p>
            <a:pPr marL="0" marR="0">
              <a:lnSpc>
                <a:spcPts val="1247"/>
              </a:lnSpc>
              <a:spcBef>
                <a:spcPts val="19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7.0</a:t>
            </a:r>
          </a:p>
          <a:p>
            <a:pPr marL="0" marR="0">
              <a:lnSpc>
                <a:spcPts val="1247"/>
              </a:lnSpc>
              <a:spcBef>
                <a:spcPts val="19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6.0</a:t>
            </a:r>
          </a:p>
          <a:p>
            <a:pPr marL="0" marR="0">
              <a:lnSpc>
                <a:spcPts val="1247"/>
              </a:lnSpc>
              <a:spcBef>
                <a:spcPts val="19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5.0</a:t>
            </a:r>
          </a:p>
          <a:p>
            <a:pPr marL="0" marR="0">
              <a:lnSpc>
                <a:spcPts val="1247"/>
              </a:lnSpc>
              <a:spcBef>
                <a:spcPts val="200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4.0</a:t>
            </a:r>
          </a:p>
          <a:p>
            <a:pPr marL="0" marR="0">
              <a:lnSpc>
                <a:spcPts val="1247"/>
              </a:lnSpc>
              <a:spcBef>
                <a:spcPts val="19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3.0</a:t>
            </a:r>
          </a:p>
          <a:p>
            <a:pPr marL="0" marR="0">
              <a:lnSpc>
                <a:spcPts val="1247"/>
              </a:lnSpc>
              <a:spcBef>
                <a:spcPts val="19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2.0</a:t>
            </a:r>
          </a:p>
          <a:p>
            <a:pPr marL="0" marR="0">
              <a:lnSpc>
                <a:spcPts val="1247"/>
              </a:lnSpc>
              <a:spcBef>
                <a:spcPts val="19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1.0</a:t>
            </a:r>
          </a:p>
          <a:p>
            <a:pPr marL="165100" marR="0">
              <a:lnSpc>
                <a:spcPts val="1247"/>
              </a:lnSpc>
              <a:spcBef>
                <a:spcPts val="1953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834" y="5826430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94786" y="5826430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91739" y="5826430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88692" y="5826430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85645" y="5826430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82598" y="5826430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79551" y="5826430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76503" y="5826430"/>
            <a:ext cx="480094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2019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60717" y="6108370"/>
            <a:ext cx="625729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Industry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17904" y="6108370"/>
            <a:ext cx="673478" cy="1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595959"/>
                </a:solidFill>
                <a:latin typeface="EMQLJO+FranklinGothic-Book"/>
                <a:cs typeface="EMQLJO+FranklinGothic-Book"/>
              </a:rPr>
              <a:t>Cikarang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18244" y="6533063"/>
            <a:ext cx="286456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810" y="321322"/>
            <a:ext cx="8326248" cy="690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penjualan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tahun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ini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didukung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oleh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sukses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peluncuran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Waterfront;</a:t>
            </a:r>
          </a:p>
          <a:p>
            <a:pPr marL="0" marR="0">
              <a:lnSpc>
                <a:spcPts val="2494"/>
              </a:lnSpc>
              <a:spcBef>
                <a:spcPts val="145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rumah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tapak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berjangkau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dalam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area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residensial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Cikarang.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698" y="1169068"/>
            <a:ext cx="8451194" cy="225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4Q21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melihat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permintaan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perumahan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Waterfront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tumbuh</a:t>
            </a:r>
            <a:r>
              <a:rPr dirty="0" sz="1300" spc="153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tumbuh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21%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YoY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pada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2021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didukung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oleh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9698" y="1367188"/>
            <a:ext cx="3006416" cy="225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sebesar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126%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YoY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menjadi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Rp113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miliar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90895" y="1367188"/>
            <a:ext cx="1911312" cy="225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pertumbuhan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segment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2119" y="1596432"/>
            <a:ext cx="629105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Rp</a:t>
            </a: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miliar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07550" y="1580474"/>
            <a:ext cx="629105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Rp</a:t>
            </a: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miliar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06520" y="1811526"/>
            <a:ext cx="449088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1,400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1929" y="1920247"/>
            <a:ext cx="353485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250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75094" y="1925626"/>
            <a:ext cx="375828" cy="595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223</a:t>
            </a:r>
          </a:p>
          <a:p>
            <a:pPr marL="12123" marR="0">
              <a:lnSpc>
                <a:spcPts val="1020"/>
              </a:lnSpc>
              <a:spcBef>
                <a:spcPts val="2286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86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02072" y="1902884"/>
            <a:ext cx="467295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+21%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82893" y="1921172"/>
            <a:ext cx="482054" cy="501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1,230</a:t>
            </a:r>
          </a:p>
          <a:p>
            <a:pPr marL="41233" marR="0">
              <a:lnSpc>
                <a:spcPts val="1020"/>
              </a:lnSpc>
              <a:spcBef>
                <a:spcPts val="1548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402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06520" y="2051031"/>
            <a:ext cx="1679375" cy="407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1,200</a:t>
            </a:r>
          </a:p>
          <a:p>
            <a:pPr marL="1197483" marR="0">
              <a:lnSpc>
                <a:spcPts val="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1,015</a:t>
            </a:r>
          </a:p>
          <a:p>
            <a:pPr marL="0" marR="0">
              <a:lnSpc>
                <a:spcPts val="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1,000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03062" y="2185341"/>
            <a:ext cx="541771" cy="18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+156%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1929" y="2231556"/>
            <a:ext cx="354670" cy="1101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200</a:t>
            </a:r>
          </a:p>
          <a:p>
            <a:pPr marL="0" marR="0">
              <a:lnSpc>
                <a:spcPts val="1020"/>
              </a:lnSpc>
              <a:spcBef>
                <a:spcPts val="148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150</a:t>
            </a:r>
          </a:p>
          <a:p>
            <a:pPr marL="0" marR="0">
              <a:lnSpc>
                <a:spcPts val="1020"/>
              </a:lnSpc>
              <a:spcBef>
                <a:spcPts val="143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100</a:t>
            </a:r>
          </a:p>
          <a:p>
            <a:pPr marL="68262" marR="0">
              <a:lnSpc>
                <a:spcPts val="1020"/>
              </a:lnSpc>
              <a:spcBef>
                <a:spcPts val="148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50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08030" y="2446549"/>
            <a:ext cx="353485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291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98595" y="2530041"/>
            <a:ext cx="355600" cy="112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800</a:t>
            </a:r>
          </a:p>
          <a:p>
            <a:pPr marL="0" marR="0">
              <a:lnSpc>
                <a:spcPts val="1020"/>
              </a:lnSpc>
              <a:spcBef>
                <a:spcPts val="86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600</a:t>
            </a:r>
          </a:p>
          <a:p>
            <a:pPr marL="0" marR="0">
              <a:lnSpc>
                <a:spcPts val="1020"/>
              </a:lnSpc>
              <a:spcBef>
                <a:spcPts val="86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400</a:t>
            </a:r>
          </a:p>
          <a:p>
            <a:pPr marL="0" marR="0">
              <a:lnSpc>
                <a:spcPts val="1020"/>
              </a:lnSpc>
              <a:spcBef>
                <a:spcPts val="86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200</a:t>
            </a:r>
          </a:p>
          <a:p>
            <a:pPr marL="174625" marR="0">
              <a:lnSpc>
                <a:spcPts val="1020"/>
              </a:lnSpc>
              <a:spcBef>
                <a:spcPts val="86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24126" y="2633629"/>
            <a:ext cx="353485" cy="604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230</a:t>
            </a:r>
          </a:p>
          <a:p>
            <a:pPr marL="0" marR="0">
              <a:lnSpc>
                <a:spcPts val="1020"/>
              </a:lnSpc>
              <a:spcBef>
                <a:spcPts val="2472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500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61233" y="2787067"/>
            <a:ext cx="325347" cy="387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49" marR="0">
              <a:lnSpc>
                <a:spcPts val="1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MQLJO+FranklinGothic-Book"/>
                <a:cs typeface="EMQLJO+FranklinGothic-Book"/>
              </a:rPr>
              <a:t>87</a:t>
            </a:r>
          </a:p>
          <a:p>
            <a:pPr marL="0" marR="0">
              <a:lnSpc>
                <a:spcPts val="102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52292" y="2970457"/>
            <a:ext cx="353485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113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08030" y="3021347"/>
            <a:ext cx="353485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645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61233" y="3236352"/>
            <a:ext cx="28645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50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87217" y="3398822"/>
            <a:ext cx="28645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25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61233" y="3434801"/>
            <a:ext cx="28645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EMQLJO+FranklinGothic-Book"/>
                <a:cs typeface="EMQLJO+FranklinGothic-Book"/>
              </a:rPr>
              <a:t>13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42955" y="3447831"/>
            <a:ext cx="28645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EMQLJO+FranklinGothic-Book"/>
                <a:cs typeface="EMQLJO+FranklinGothic-Book"/>
              </a:rPr>
              <a:t>67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759051" y="3429205"/>
            <a:ext cx="28645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EMQLJO+FranklinGothic-Book"/>
                <a:cs typeface="EMQLJO+FranklinGothic-Book"/>
              </a:rPr>
              <a:t>98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86554" y="3476791"/>
            <a:ext cx="180975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-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92970" y="3615221"/>
            <a:ext cx="42559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4Q20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18955" y="3615221"/>
            <a:ext cx="425592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4Q21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73105" y="3626491"/>
            <a:ext cx="42051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689201" y="3626491"/>
            <a:ext cx="420513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2021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11929" y="3788100"/>
            <a:ext cx="353541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(50)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35975" y="3873807"/>
            <a:ext cx="692311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Residential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04032" y="3873807"/>
            <a:ext cx="667029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Waterfront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746689" y="3873807"/>
            <a:ext cx="72741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Commercial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52846" y="3873807"/>
            <a:ext cx="605190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Industrial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57006" y="3877952"/>
            <a:ext cx="692311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Residential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188145" y="3877952"/>
            <a:ext cx="667029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Waterfront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893883" y="3877952"/>
            <a:ext cx="727416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Commercial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663122" y="3877952"/>
            <a:ext cx="605190" cy="16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EMQLJO+FranklinGothic-Book"/>
                <a:cs typeface="EMQLJO+FranklinGothic-Book"/>
              </a:rPr>
              <a:t>Industrial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31396" y="4172225"/>
            <a:ext cx="2946082" cy="25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Update</a:t>
            </a:r>
            <a:r>
              <a:rPr dirty="0" sz="15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pra</a:t>
            </a:r>
            <a:r>
              <a:rPr dirty="0" sz="15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penjualan</a:t>
            </a:r>
            <a:r>
              <a:rPr dirty="0" sz="15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tahun</a:t>
            </a:r>
            <a:r>
              <a:rPr dirty="0" sz="15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5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2021: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31396" y="4628066"/>
            <a:ext cx="8476514" cy="1017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Pada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4Q21,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pra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penjualan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LPCK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yang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mencapai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Rp223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miliar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(+156%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YoY)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membawa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pra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penjualan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FY21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ke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level</a:t>
            </a:r>
          </a:p>
          <a:p>
            <a:pPr marL="0" marR="0">
              <a:lnSpc>
                <a:spcPts val="14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Rp1,23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triliun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(+21%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YoY).</a:t>
            </a:r>
            <a:r>
              <a:rPr dirty="0" sz="1300" spc="27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Sepanjang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tahun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2021,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perumahan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tapak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dengan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harga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terjangkau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masih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memberikan</a:t>
            </a:r>
          </a:p>
          <a:p>
            <a:pPr marL="0" marR="0">
              <a:lnSpc>
                <a:spcPts val="147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kontribusi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paling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besar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terhadap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total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sepanjang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tahun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yaitu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sebanyak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41%,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dengan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tanpa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diadakan</a:t>
            </a:r>
          </a:p>
          <a:p>
            <a:pPr marL="0" marR="0">
              <a:lnSpc>
                <a:spcPts val="1473"/>
              </a:lnSpc>
              <a:spcBef>
                <a:spcPts val="8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acara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grand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launching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untuk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cluster-cluster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baru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yang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diluncurkan.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Semakin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membaiknya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kepercayaan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pasar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juga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turut</a:t>
            </a:r>
          </a:p>
          <a:p>
            <a:pPr marL="0" marR="0">
              <a:lnSpc>
                <a:spcPts val="14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serta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membantu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dongkrak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penjualan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tanah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industrial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tumbuh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38%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YoY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properti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komersial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sebesar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20x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lipat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YoY.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31396" y="5816786"/>
            <a:ext cx="8306125" cy="423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Pada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tahun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2022,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perusahaan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menargetkan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untuk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mencapai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pra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penjualan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sebesar</a:t>
            </a:r>
            <a:r>
              <a:rPr dirty="0" sz="1300" spc="-12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Rp1,4</a:t>
            </a:r>
            <a:r>
              <a:rPr dirty="0" sz="1300" spc="11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13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triliun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,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yang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mana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sekitar</a:t>
            </a:r>
          </a:p>
          <a:p>
            <a:pPr marL="0" marR="0">
              <a:lnSpc>
                <a:spcPts val="1473"/>
              </a:lnSpc>
              <a:spcBef>
                <a:spcPts val="36"/>
              </a:spcBef>
              <a:spcAft>
                <a:spcPts val="0"/>
              </a:spcAft>
            </a:pP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60%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merupakan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kontribusi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dari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rumah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tapak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harga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 </a:t>
            </a:r>
            <a:r>
              <a:rPr dirty="0" sz="1300">
                <a:solidFill>
                  <a:srgbClr val="01336e"/>
                </a:solidFill>
                <a:latin typeface="EMQLJO+FranklinGothic-Book"/>
                <a:cs typeface="EMQLJO+FranklinGothic-Book"/>
              </a:rPr>
              <a:t>terjangkau.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818244" y="6533063"/>
            <a:ext cx="286456" cy="297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FSTQW+FranklinGothic-Book,Bold"/>
                <a:cs typeface="JFSTQW+FranklinGothic-Book,Bold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968" y="400653"/>
            <a:ext cx="4855503" cy="354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Fasilitas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di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sekeliling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Waterfront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 </a:t>
            </a:r>
            <a:r>
              <a:rPr dirty="0" sz="2200">
                <a:solidFill>
                  <a:srgbClr val="01336e"/>
                </a:solidFill>
                <a:latin typeface="JFSTQW+FranklinGothic-Book,Bold"/>
                <a:cs typeface="JFSTQW+FranklinGothic-Book,Bold"/>
              </a:rPr>
              <a:t>Estates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770" y="4667740"/>
            <a:ext cx="2442220" cy="1615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850" spc="220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TOTAL</a:t>
            </a:r>
            <a:r>
              <a:rPr dirty="0" sz="850" spc="220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 </a:t>
            </a:r>
            <a:r>
              <a:rPr dirty="0" sz="850" spc="220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DEVELOPMENT</a:t>
            </a:r>
            <a:r>
              <a:rPr dirty="0" sz="850" spc="220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 </a:t>
            </a:r>
            <a:r>
              <a:rPr dirty="0" sz="850" spc="220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TO</a:t>
            </a:r>
            <a:r>
              <a:rPr dirty="0" sz="850" spc="220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 </a:t>
            </a:r>
            <a:r>
              <a:rPr dirty="0" sz="850" spc="220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DATE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6930" y="4741191"/>
            <a:ext cx="872302" cy="1437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50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spc="12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1,</a:t>
            </a:r>
          </a:p>
          <a:p>
            <a:pPr marL="0" marR="0">
              <a:lnSpc>
                <a:spcPts val="5350"/>
              </a:lnSpc>
              <a:spcBef>
                <a:spcPts val="267"/>
              </a:spcBef>
              <a:spcAft>
                <a:spcPts val="0"/>
              </a:spcAft>
            </a:pPr>
            <a:r>
              <a:rPr dirty="0" sz="4700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5770" y="4801647"/>
            <a:ext cx="386985" cy="233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221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Rp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53917" y="5008911"/>
            <a:ext cx="1041670" cy="233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221" b="1">
                <a:solidFill>
                  <a:srgbClr val="ffffff"/>
                </a:solidFill>
                <a:latin typeface="WSTUAQ+CourierNewPS-BoldMT"/>
                <a:cs typeface="WSTUAQ+CourierNewPS-BoldMT"/>
              </a:rPr>
              <a:t>Triliun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2022-04-27T23:52:16-05:00</dcterms:modified>
</cp:coreProperties>
</file>